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4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8" r:id="rId14"/>
    <p:sldId id="267" r:id="rId15"/>
    <p:sldId id="270" r:id="rId16"/>
    <p:sldId id="274" r:id="rId17"/>
    <p:sldId id="272" r:id="rId18"/>
    <p:sldId id="273" r:id="rId19"/>
    <p:sldId id="276" r:id="rId20"/>
    <p:sldId id="277" r:id="rId21"/>
    <p:sldId id="275" r:id="rId22"/>
    <p:sldId id="280" r:id="rId23"/>
    <p:sldId id="279" r:id="rId24"/>
    <p:sldId id="281" r:id="rId25"/>
    <p:sldId id="282" r:id="rId26"/>
    <p:sldId id="283" r:id="rId27"/>
    <p:sldId id="284" r:id="rId28"/>
    <p:sldId id="290" r:id="rId29"/>
    <p:sldId id="285" r:id="rId30"/>
    <p:sldId id="286" r:id="rId31"/>
    <p:sldId id="287" r:id="rId32"/>
    <p:sldId id="288" r:id="rId33"/>
    <p:sldId id="289" r:id="rId34"/>
    <p:sldId id="291" r:id="rId35"/>
    <p:sldId id="292" r:id="rId36"/>
    <p:sldId id="293" r:id="rId37"/>
    <p:sldId id="294" r:id="rId38"/>
    <p:sldId id="298" r:id="rId39"/>
    <p:sldId id="296" r:id="rId40"/>
    <p:sldId id="297" r:id="rId41"/>
  </p:sldIdLst>
  <p:sldSz cx="12192000" cy="6858000"/>
  <p:notesSz cx="6858000" cy="9144000"/>
  <p:embeddedFontLst>
    <p:embeddedFont>
      <p:font typeface="Century Gothic" panose="020B0502020202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hTqoAZIsp7O68rTnw/mvtla//V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843" autoAdjust="0"/>
  </p:normalViewPr>
  <p:slideViewPr>
    <p:cSldViewPr snapToGrid="0">
      <p:cViewPr varScale="1">
        <p:scale>
          <a:sx n="72" d="100"/>
          <a:sy n="72" d="100"/>
        </p:scale>
        <p:origin x="107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6EB7FFC9-3C85-AB7E-F70D-6F5FAAE2D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04A8F8C2-40D3-5166-6427-DCFBD33A1D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3E301BC3-DF18-F01E-5E48-BE284CBB57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763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8D1FCFED-A355-58EF-B90C-50DBEF91F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86E2625A-C09C-43C7-73E0-1F86A4FBF3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FA8F99E8-130C-2121-110F-9223F9BCA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7793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7471E78B-D36C-DF61-E123-528A17918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80525876-9B4D-2271-1BB4-736440F9E2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621DC125-2E26-1A51-68A1-24E0622BD0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4417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3DBC0B97-C12D-AD62-E1D9-8231906F6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C569B16C-AB8D-B3A7-7F31-A664B42CF2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732FEAA9-82FB-8589-8EDB-8872D30F00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116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E0959B1A-0669-AAD4-852F-ABCCDBB26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917DC1AA-F196-F480-ADBC-E98542EB4E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A297D7B6-16FD-ED1E-086F-156F5221F6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4006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B135B0E1-8A84-7F2D-CE3A-DA76E9E7C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4CD344E3-A5B7-D8DF-6662-BB2B8828E2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36222556-C24D-DCDC-8DFD-4C6F7A6283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180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33523788-2074-1717-92B3-CEA198F1C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EC37CD5A-5524-79C8-8DA0-9977C4CBBF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2DEE1603-E4B0-7956-4B0C-D70CEADCF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321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E7C7F3C8-18AD-5022-04A5-B70D8E9C9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0DF9A1B7-9337-933D-D83A-1028C46481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0C440579-6E50-B310-7C21-148169187A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6228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5E2788D7-E389-09BD-6A0E-B207B144D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6DF370AD-F8A4-52BC-234F-3893AA9E8F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79E600AE-3914-986F-C9EC-5825004E3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328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FEFEFE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>
            <a:spLocks noGrp="1"/>
          </p:cNvSpPr>
          <p:nvPr>
            <p:ph type="pic" idx="2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body" idx="2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25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7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8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9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body" idx="1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0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2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2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3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4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entury Gothic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2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19D8F"/>
            </a:gs>
            <a:gs pos="100000">
              <a:srgbClr val="746B4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3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7" name="Google Shape;7;p13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" name="Google Shape;8;p13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Google Shape;9;p13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" name="Google Shape;10;p13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" name="Google Shape;11;p13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" name="Google Shape;12;p13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" name="Google Shape;13;p13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" name="Google Shape;14;p13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" name="Google Shape;15;p13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" name="Google Shape;16;p13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Google Shape;17;p13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" name="Google Shape;18;p13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Google Shape;19;p13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20" name="Google Shape;20;p13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" name="Google Shape;21;p13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" name="Google Shape;22;p13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" name="Google Shape;23;p13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" name="Google Shape;24;p13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" name="Google Shape;25;p13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Google Shape;26;p13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" name="Google Shape;27;p13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" name="Google Shape;28;p13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29;p13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" name="Google Shape;30;p13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" name="Google Shape;31;p13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2" name="Google Shape;32;p13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3;p13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1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47" name="Google Shape;47;p12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" name="Google Shape;48;p12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" name="Google Shape;49;p12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" name="Google Shape;50;p12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" name="Google Shape;51;p12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" name="Google Shape;52;p12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" name="Google Shape;53;p12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" name="Google Shape;54;p12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" name="Google Shape;55;p12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" name="Google Shape;56;p12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" name="Google Shape;57;p12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" name="Google Shape;58;p12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9" name="Google Shape;59;p12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60" name="Google Shape;60;p12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" name="Google Shape;65;p12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" name="Google Shape;66;p12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" name="Google Shape;67;p12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8" name="Google Shape;68;p12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" name="Google Shape;69;p12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" name="Google Shape;70;p12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1" name="Google Shape;71;p12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2" name="Google Shape;72;p12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" descr="A web of dots connected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"/>
          <p:cNvSpPr txBox="1">
            <a:spLocks noGrp="1"/>
          </p:cNvSpPr>
          <p:nvPr>
            <p:ph type="subTitle" idx="1"/>
          </p:nvPr>
        </p:nvSpPr>
        <p:spPr>
          <a:xfrm>
            <a:off x="769372" y="3775780"/>
            <a:ext cx="3538728" cy="96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</a:rPr>
              <a:t>Linoy Halifa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</a:rPr>
              <a:t>Dr. Ezra Ella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06" name="Google Shape;206;p1"/>
          <p:cNvSpPr txBox="1"/>
          <p:nvPr/>
        </p:nvSpPr>
        <p:spPr>
          <a:xfrm>
            <a:off x="259078" y="951953"/>
            <a:ext cx="11429509" cy="256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Training-Free Urban Anomaly Recognition Using Vision and Language Models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 txBox="1">
            <a:spLocks noGrp="1"/>
          </p:cNvSpPr>
          <p:nvPr>
            <p:ph type="body" idx="1"/>
          </p:nvPr>
        </p:nvSpPr>
        <p:spPr>
          <a:xfrm>
            <a:off x="1432560" y="1422400"/>
            <a:ext cx="10759440" cy="543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/>
              <a:t>Aim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Propose a </a:t>
            </a:r>
            <a:r>
              <a:rPr lang="en-US" sz="1600" b="1"/>
              <a:t>semantic anomaly detection </a:t>
            </a:r>
            <a:r>
              <a:rPr lang="en-US" sz="1600"/>
              <a:t>framework using embeddings from vision foundation models.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Detect anomalies at a </a:t>
            </a:r>
            <a:r>
              <a:rPr lang="en-US" sz="1600" b="1"/>
              <a:t>conceptual level </a:t>
            </a:r>
            <a:r>
              <a:rPr lang="en-US" sz="1600"/>
              <a:t>rather than relying on pixel-wise differences.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Utilize foundation models’ </a:t>
            </a:r>
            <a:r>
              <a:rPr lang="en-US" sz="1600" b="1"/>
              <a:t>generalization power for unseen categories </a:t>
            </a:r>
            <a:r>
              <a:rPr lang="en-US" sz="1600"/>
              <a:t>and open-world conditions.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600" b="1"/>
              <a:t>Methods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Extracts </a:t>
            </a:r>
            <a:r>
              <a:rPr lang="en-US" sz="1600" b="1"/>
              <a:t>high-level semantic embeddings </a:t>
            </a:r>
            <a:r>
              <a:rPr lang="en-US" sz="1600"/>
              <a:t>from pretrained vision foundation models.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Measures </a:t>
            </a:r>
            <a:r>
              <a:rPr lang="en-US" sz="1600" b="1"/>
              <a:t>embedding deviations from normal </a:t>
            </a:r>
            <a:r>
              <a:rPr lang="en-US" sz="1600"/>
              <a:t>samples to identify anomalies.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Employs </a:t>
            </a:r>
            <a:r>
              <a:rPr lang="en-US" sz="1600" b="1"/>
              <a:t>semantic clustering and distance metrics </a:t>
            </a:r>
            <a:r>
              <a:rPr lang="en-US" sz="1600"/>
              <a:t>for both global and local anomaly detection.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Uses no fine-tuning, embedding-based inference with </a:t>
            </a:r>
            <a:r>
              <a:rPr lang="en-US" sz="1600" b="1"/>
              <a:t>frozen model weights</a:t>
            </a:r>
            <a:r>
              <a:rPr lang="en-US" sz="1600"/>
              <a:t>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600" b="1"/>
              <a:t>Key Achievements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Introduced a fully </a:t>
            </a:r>
            <a:r>
              <a:rPr lang="en-US" sz="1600" b="1"/>
              <a:t>semantic approach for anomaly detection </a:t>
            </a:r>
            <a:r>
              <a:rPr lang="en-US" sz="1600"/>
              <a:t>using foundation model embeddings.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Achieved </a:t>
            </a:r>
            <a:r>
              <a:rPr lang="en-US" sz="1600" b="1"/>
              <a:t>strong generalization and robustness </a:t>
            </a:r>
            <a:r>
              <a:rPr lang="en-US" sz="1600"/>
              <a:t>across diverse visual domains.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Provided</a:t>
            </a:r>
            <a:r>
              <a:rPr lang="en-US" sz="1600" b="1"/>
              <a:t> interpretable anomaly maps </a:t>
            </a:r>
            <a:r>
              <a:rPr lang="en-US" sz="1600"/>
              <a:t>through embedding-space visualization.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Demonstrated </a:t>
            </a:r>
            <a:r>
              <a:rPr lang="en-US" sz="1600" b="1"/>
              <a:t>competitive results without retraining or prompt engineering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Highlighted the potential of </a:t>
            </a:r>
            <a:r>
              <a:rPr lang="en-US" sz="1600" b="1"/>
              <a:t>embedding-based reasoning as a scalable solution </a:t>
            </a:r>
            <a:r>
              <a:rPr lang="en-US" sz="1600"/>
              <a:t>for anomaly detection.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600"/>
          </a:p>
        </p:txBody>
      </p:sp>
      <p:pic>
        <p:nvPicPr>
          <p:cNvPr id="266" name="Google Shape;26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0407" y="38671"/>
            <a:ext cx="7708407" cy="1612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"/>
          <p:cNvSpPr txBox="1">
            <a:spLocks noGrp="1"/>
          </p:cNvSpPr>
          <p:nvPr>
            <p:ph type="body" idx="1"/>
          </p:nvPr>
        </p:nvSpPr>
        <p:spPr>
          <a:xfrm>
            <a:off x="1632155" y="2035277"/>
            <a:ext cx="10373032" cy="4822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Aim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Propose a semantic anomaly detection framework using embeddings from vision foundation models.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Detect anomalies at a conceptual level rather than relying on pixel-wise differences.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Utilize foundation models’ generalization power for unseen categories and open-world conditions.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Methods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Extracts high-level semantic embeddings from pretrained vision foundation models.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Measures embedding deviations from normal samples to identify anomalies.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Employs semantic clustering and distance metrics for both global and local anomaly detection.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Uses no fine-tuning — purely embedding-based inference with frozen model weights.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Key Achievements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Introduced a fully semantic approach for anomaly detection using foundation model embeddings.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Achieved strong generalization and robustness across diverse visual domains.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Provided interpretable anomaly maps through embedding-space visualization.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Demonstrated competitive results without retraining or prompt engineering.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Highlighted the potential of embedding-based reasoning as a scalable solution for anomaly detection.</a:t>
            </a:r>
            <a:endParaRPr/>
          </a:p>
          <a:p>
            <a:pPr marL="342900" lvl="0" indent="-245745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272" name="Google Shape;27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0407" y="221551"/>
            <a:ext cx="7708407" cy="161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5068" y="2827283"/>
            <a:ext cx="4740292" cy="291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1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0156" y="2827283"/>
            <a:ext cx="4685844" cy="2918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DA395EEB-74B2-27B9-2183-9E0563F6E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596EBAB-FBC1-E8FF-BE83-2C7B78BAB0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293" y="1938638"/>
            <a:ext cx="10724703" cy="3233350"/>
          </a:xfrm>
          <a:prstGeom prst="rect">
            <a:avLst/>
          </a:prstGeom>
        </p:spPr>
      </p:pic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5D2C9B53-24A3-5696-DB68-17E9EF7E26E1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94010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3F17811B-2CA4-74AA-240E-ADFF023A7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08A4D4D-15DE-B798-084D-84D8EDD891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0134" y="5054550"/>
            <a:ext cx="5981866" cy="1803450"/>
          </a:xfrm>
          <a:prstGeom prst="rect">
            <a:avLst/>
          </a:prstGeom>
        </p:spPr>
      </p:pic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3C6EECB3-B361-D572-EFAF-D3BE6A196A04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38AF3-820D-C21F-7580-B6C9A56E3E9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32537" y="1344093"/>
            <a:ext cx="2903744" cy="44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11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2BCAFE3B-2C8A-6E9A-02AE-0BE335F37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C58BBCBB-E051-F5EE-709A-8CD14CD6CC0A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5704D5-654B-3217-FBE2-E148A0C105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7"/>
          <a:stretch>
            <a:fillRect/>
          </a:stretch>
        </p:blipFill>
        <p:spPr>
          <a:xfrm>
            <a:off x="532928" y="1356366"/>
            <a:ext cx="6653397" cy="441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5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B4F2818E-B15D-32C7-C0A8-682849083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143B1FA7-2190-D9E1-00B7-FFE387D570ED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8BE30C-CD51-C418-54F2-8E26F1800F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7"/>
          <a:stretch>
            <a:fillRect/>
          </a:stretch>
        </p:blipFill>
        <p:spPr>
          <a:xfrm>
            <a:off x="532928" y="1356366"/>
            <a:ext cx="6653397" cy="4418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3B7AEA-A758-7A8D-D790-CD50AC73025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6325" y="1773569"/>
            <a:ext cx="3181514" cy="6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6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E071FD5F-8C1D-6CCE-D102-C6DD658D2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D3164910-0B5B-A824-12B3-E42A4875903D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DCDD2-CAC8-61BC-E832-B5C9D92C1F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7"/>
          <a:stretch>
            <a:fillRect/>
          </a:stretch>
        </p:blipFill>
        <p:spPr>
          <a:xfrm>
            <a:off x="532928" y="1356366"/>
            <a:ext cx="6653397" cy="4418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698EDC-2790-94C5-40D8-996158ED79C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6325" y="1773569"/>
            <a:ext cx="3181514" cy="6731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18B76A-6AEA-803F-1C67-AE40E53784F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515" y="2603759"/>
            <a:ext cx="4183329" cy="192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6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508BFA4C-3951-7E90-BF6D-8BAB7F41E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6C092DB4-8A7F-685B-46CC-9940652E8CB3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D21644-0237-8AF3-2443-F812BFEAB5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7"/>
          <a:stretch>
            <a:fillRect/>
          </a:stretch>
        </p:blipFill>
        <p:spPr>
          <a:xfrm>
            <a:off x="532928" y="1356366"/>
            <a:ext cx="6653397" cy="4418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2BF8D9-493C-CED9-77F9-7668D79CEC8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6325" y="1773569"/>
            <a:ext cx="3181514" cy="6731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4504CD-A8CE-02FE-7487-7B9A55FA9C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515" y="2603759"/>
            <a:ext cx="4183329" cy="1923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021E14-E6B0-BB5C-E758-6E2CDB064C7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515" y="4752335"/>
            <a:ext cx="4800847" cy="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80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049A21D5-A37C-E85F-70B0-A808EADC8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30190AF8-CADD-9558-5654-3F68F29FF24B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A5844B-2B2F-9553-8714-AD8C806863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2928" y="1356367"/>
            <a:ext cx="6702492" cy="3728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2B38D5-03F0-0C42-E8ED-0C04880F919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86325" y="1399769"/>
            <a:ext cx="4400166" cy="10469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50A722-D8B8-4FDD-7499-ACF534CEA8A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84515" y="2603759"/>
            <a:ext cx="4301976" cy="2055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35886-AA35-0335-901C-17FE938A65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84516" y="4854297"/>
            <a:ext cx="4301976" cy="76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8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AE21480E-2C57-34A3-3845-7C5ECFFC6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9981B2E2-71B4-2628-709B-9AE1CAF12D8B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C574FB-2487-F18E-D3F5-942812C494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9750" y="1331818"/>
            <a:ext cx="7923738" cy="4393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D6E86-015B-4567-17D7-6AAB56CC21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709" y="5725740"/>
            <a:ext cx="4695255" cy="90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7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"/>
          <p:cNvSpPr txBox="1">
            <a:spLocks noGrp="1"/>
          </p:cNvSpPr>
          <p:nvPr>
            <p:ph type="title"/>
          </p:nvPr>
        </p:nvSpPr>
        <p:spPr>
          <a:xfrm>
            <a:off x="1939333" y="624110"/>
            <a:ext cx="9565280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Project aims</a:t>
            </a:r>
            <a:endParaRPr/>
          </a:p>
        </p:txBody>
      </p:sp>
      <p:sp>
        <p:nvSpPr>
          <p:cNvPr id="212" name="Google Shape;212;p2"/>
          <p:cNvSpPr txBox="1">
            <a:spLocks noGrp="1"/>
          </p:cNvSpPr>
          <p:nvPr>
            <p:ph type="body" idx="1"/>
          </p:nvPr>
        </p:nvSpPr>
        <p:spPr>
          <a:xfrm>
            <a:off x="2037654" y="1932039"/>
            <a:ext cx="99577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 b="1"/>
              <a:t>Main Aim:</a:t>
            </a:r>
            <a:r>
              <a:rPr lang="en-US"/>
              <a:t> Develop a training-free framework for urban anomaly recognition leveraging vision–language foundation models to identify and localize abnormal urban events or objects without additional model training.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b="1"/>
              <a:t>Secondary Aim:</a:t>
            </a:r>
            <a:r>
              <a:rPr lang="en-US"/>
              <a:t> Demonstrate that existing open-source and surveillance datasets can be effectively used for anomaly detection without the need for new data collection.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62E1FB41-4596-87B7-92F0-6ED02AEBA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30D78669-A4CE-81D8-A46C-A9D0E5BFB5B5}"/>
              </a:ext>
            </a:extLst>
          </p:cNvPr>
          <p:cNvSpPr txBox="1"/>
          <p:nvPr/>
        </p:nvSpPr>
        <p:spPr>
          <a:xfrm>
            <a:off x="343760" y="298391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Algo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98686-A704-5BC6-3A45-92BC55E413B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3315" y="1104679"/>
            <a:ext cx="5245370" cy="54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46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5E19C-97C9-53DC-8D6C-E46AD5CE6D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Datasets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EE3F2-6A9D-5ACF-2BAE-575CBCBD1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0783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5E19C-97C9-53DC-8D6C-E46AD5CE6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705" y="213851"/>
            <a:ext cx="10678702" cy="1536291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large-scale urban driving (normal + risky, huge scale)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EE3F2-6A9D-5ACF-2BAE-575CBCBD1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421B2-625F-60CA-0DE6-5161ADA04B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705" y="1948907"/>
            <a:ext cx="5093579" cy="24872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8C306F-CDAA-356B-AD1D-C44C29E8F9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750" y="1948907"/>
            <a:ext cx="5211969" cy="24603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829918-8F63-F8ED-F83D-C2849383CB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705" y="3827006"/>
            <a:ext cx="5093579" cy="2944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AF90F2-A027-DE2D-C3E8-44C548E0BF5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749" y="4141095"/>
            <a:ext cx="5211969" cy="23988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84195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5E19C-97C9-53DC-8D6C-E46AD5CE6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7691" y="41592"/>
            <a:ext cx="10373902" cy="1526459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large-scale urban driving (normal + risky, huge scale)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EE3F2-6A9D-5ACF-2BAE-575CBCBD1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A389A-E415-1485-414E-7CFE54B3EB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63" y="1638034"/>
            <a:ext cx="4919831" cy="34740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283B3D-5FA1-5FBA-89E1-3581A070A6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2155" y="1638034"/>
            <a:ext cx="6548284" cy="28801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32CC15-0F8F-C1BB-168C-CF7D576BBD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0594" y="3623523"/>
            <a:ext cx="5869858" cy="31928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72093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5E19C-97C9-53DC-8D6C-E46AD5CE6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0722" y="86032"/>
            <a:ext cx="8915399" cy="1477297"/>
          </a:xfrm>
        </p:spPr>
        <p:txBody>
          <a:bodyPr>
            <a:normAutofit fontScale="90000"/>
          </a:bodyPr>
          <a:lstStyle/>
          <a:p>
            <a:r>
              <a:rPr lang="en-US" dirty="0"/>
              <a:t>Pedestrian / behavior-oriented urban risk datasets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EE3F2-6A9D-5ACF-2BAE-575CBCBD1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C5785-CD1C-4A5C-1793-8F1F638DCB6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58" y="2040194"/>
            <a:ext cx="6246064" cy="37383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08BFC-F54E-F6A7-79F7-C5DBEAF5530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3722" y="2517058"/>
            <a:ext cx="6525220" cy="38280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3435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E3288-C925-94F7-3F17-1CC5CF0ED4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82678"/>
            <a:ext cx="10314909" cy="1034846"/>
          </a:xfrm>
        </p:spPr>
        <p:txBody>
          <a:bodyPr/>
          <a:lstStyle/>
          <a:p>
            <a:pPr algn="ctr"/>
            <a:r>
              <a:rPr lang="en-US" dirty="0"/>
              <a:t>Our strategy</a:t>
            </a:r>
            <a:endParaRPr lang="LID4096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BE9C7C-6FEF-2A65-A403-36656D2F5E68}"/>
              </a:ext>
            </a:extLst>
          </p:cNvPr>
          <p:cNvSpPr/>
          <p:nvPr/>
        </p:nvSpPr>
        <p:spPr>
          <a:xfrm>
            <a:off x="8782307" y="3157768"/>
            <a:ext cx="3146322" cy="210410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Zero-shot model</a:t>
            </a:r>
            <a:endParaRPr lang="LID4096" sz="2400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B43A2A-FA9C-1F95-6410-754954F2073F}"/>
              </a:ext>
            </a:extLst>
          </p:cNvPr>
          <p:cNvSpPr/>
          <p:nvPr/>
        </p:nvSpPr>
        <p:spPr>
          <a:xfrm>
            <a:off x="4667508" y="2337379"/>
            <a:ext cx="3146322" cy="210410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Our model with knowledge bank</a:t>
            </a:r>
            <a:endParaRPr lang="LID4096" sz="2400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349EDB-E8E4-E79A-DC75-D80FD0DF8DC4}"/>
              </a:ext>
            </a:extLst>
          </p:cNvPr>
          <p:cNvSpPr/>
          <p:nvPr/>
        </p:nvSpPr>
        <p:spPr>
          <a:xfrm>
            <a:off x="707919" y="1456778"/>
            <a:ext cx="3146322" cy="210410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Tech transfer: try articles code to detect anomalies in the city</a:t>
            </a:r>
            <a:endParaRPr lang="LID4096" sz="2400" dirty="0">
              <a:solidFill>
                <a:sysClr val="windowText" lastClr="000000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D58C827-2139-62D5-0B1D-44A437F7168F}"/>
              </a:ext>
            </a:extLst>
          </p:cNvPr>
          <p:cNvSpPr/>
          <p:nvPr/>
        </p:nvSpPr>
        <p:spPr>
          <a:xfrm>
            <a:off x="1686228" y="3610046"/>
            <a:ext cx="1189704" cy="6516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26CEB2F-C831-BB5C-9268-9B598514689C}"/>
              </a:ext>
            </a:extLst>
          </p:cNvPr>
          <p:cNvSpPr/>
          <p:nvPr/>
        </p:nvSpPr>
        <p:spPr>
          <a:xfrm>
            <a:off x="5645817" y="4441482"/>
            <a:ext cx="1189704" cy="6516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CF18C5-22CD-BE3C-3012-32A8C344AB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2529" y="5176975"/>
            <a:ext cx="4856279" cy="14730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0B5631-AE1B-A4E0-0529-6FE2B5B0A4DB}"/>
              </a:ext>
            </a:extLst>
          </p:cNvPr>
          <p:cNvSpPr txBox="1"/>
          <p:nvPr/>
        </p:nvSpPr>
        <p:spPr>
          <a:xfrm>
            <a:off x="914400" y="4310841"/>
            <a:ext cx="293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Low accuracy / detection </a:t>
            </a:r>
            <a:endParaRPr lang="LID4096" sz="1800" b="1" dirty="0"/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1972C09D-42DC-9F35-DE9C-F1A013573BCA}"/>
              </a:ext>
            </a:extLst>
          </p:cNvPr>
          <p:cNvSpPr/>
          <p:nvPr/>
        </p:nvSpPr>
        <p:spPr>
          <a:xfrm>
            <a:off x="3812529" y="1553497"/>
            <a:ext cx="2283471" cy="513987"/>
          </a:xfrm>
          <a:prstGeom prst="curved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B2F8D308-1D9A-47C6-A671-7241350DA670}"/>
              </a:ext>
            </a:extLst>
          </p:cNvPr>
          <p:cNvSpPr/>
          <p:nvPr/>
        </p:nvSpPr>
        <p:spPr>
          <a:xfrm>
            <a:off x="7813830" y="2545006"/>
            <a:ext cx="2283471" cy="513987"/>
          </a:xfrm>
          <a:prstGeom prst="curved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893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C44F1-28E9-0B20-0E76-9D3012CEA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916" y="517289"/>
            <a:ext cx="10275579" cy="967380"/>
          </a:xfrm>
        </p:spPr>
        <p:txBody>
          <a:bodyPr>
            <a:normAutofit fontScale="90000"/>
          </a:bodyPr>
          <a:lstStyle/>
          <a:p>
            <a:r>
              <a:rPr lang="en-US" sz="5300" b="1" dirty="0"/>
              <a:t>The future is already here, it's just not evenly distributed</a:t>
            </a:r>
            <a:r>
              <a:rPr lang="en-US" b="1" dirty="0"/>
              <a:t> </a:t>
            </a:r>
            <a:r>
              <a:rPr lang="en-US" sz="2200" b="1" i="1" dirty="0"/>
              <a:t>William Gibson</a:t>
            </a:r>
            <a:endParaRPr lang="LID4096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B055FA-3C9B-5838-6335-8B2BB58A8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71" y="1484669"/>
            <a:ext cx="4468398" cy="5152105"/>
          </a:xfrm>
        </p:spPr>
        <p:txBody>
          <a:bodyPr>
            <a:normAutofit fontScale="92500"/>
          </a:bodyPr>
          <a:lstStyle/>
          <a:p>
            <a:r>
              <a:rPr lang="en-US" sz="2800" b="1" dirty="0"/>
              <a:t>**The image contains a single major anomaly—severe longitudinal alligator-type road cracking along the center of the lane—which I score as </a:t>
            </a:r>
            <a:r>
              <a:rPr lang="en-US" sz="2800" b="1" i="1" dirty="0"/>
              <a:t>Anomaly Severity: 7/10</a:t>
            </a:r>
            <a:r>
              <a:rPr lang="en-US" sz="2800" b="1" dirty="0"/>
              <a:t> and </a:t>
            </a:r>
            <a:r>
              <a:rPr lang="en-US" sz="2800" b="1" i="1" dirty="0"/>
              <a:t>Risk to road users: 6/10</a:t>
            </a:r>
            <a:r>
              <a:rPr lang="en-US" sz="2800" b="1" dirty="0"/>
              <a:t> (moderate risk for bicycles/scooters, low–moderate for cars).</a:t>
            </a:r>
            <a:endParaRPr lang="LID4096" sz="2800" b="1" dirty="0"/>
          </a:p>
        </p:txBody>
      </p:sp>
      <p:pic>
        <p:nvPicPr>
          <p:cNvPr id="5" name="Picture 4" descr="A yellow line on the ground&#10;&#10;AI-generated content may be incorrect.">
            <a:extLst>
              <a:ext uri="{FF2B5EF4-FFF2-40B4-BE49-F238E27FC236}">
                <a16:creationId xmlns:a16="http://schemas.microsoft.com/office/drawing/2014/main" id="{91D2C64D-F4EC-E6AA-AD65-84A7260BC3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8647" y="1484669"/>
            <a:ext cx="3519583" cy="5279375"/>
          </a:xfrm>
          <a:prstGeom prst="rect">
            <a:avLst/>
          </a:prstGeom>
        </p:spPr>
      </p:pic>
      <p:pic>
        <p:nvPicPr>
          <p:cNvPr id="7" name="Picture 6" descr="A road with a large crack&#10;&#10;AI-generated content may be incorrect.">
            <a:extLst>
              <a:ext uri="{FF2B5EF4-FFF2-40B4-BE49-F238E27FC236}">
                <a16:creationId xmlns:a16="http://schemas.microsoft.com/office/drawing/2014/main" id="{25BA5CCE-3AFA-CDF4-5685-AFF6E87C21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50658" y="1484669"/>
            <a:ext cx="3809372" cy="52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1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89C4-A5FB-08B4-13C6-B717E250C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76200"/>
            <a:ext cx="8915399" cy="1126283"/>
          </a:xfrm>
        </p:spPr>
        <p:txBody>
          <a:bodyPr>
            <a:normAutofit/>
          </a:bodyPr>
          <a:lstStyle/>
          <a:p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6E0B7-61B7-9734-E18A-A4CFE07F7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1385251"/>
            <a:ext cx="8915399" cy="1126283"/>
          </a:xfrm>
        </p:spPr>
        <p:txBody>
          <a:bodyPr/>
          <a:lstStyle/>
          <a:p>
            <a:endParaRPr lang="LID4096"/>
          </a:p>
        </p:txBody>
      </p:sp>
      <p:pic>
        <p:nvPicPr>
          <p:cNvPr id="5" name="Picture 4" descr="A close-up of a crosswalk&#10;&#10;AI-generated content may be incorrect.">
            <a:extLst>
              <a:ext uri="{FF2B5EF4-FFF2-40B4-BE49-F238E27FC236}">
                <a16:creationId xmlns:a16="http://schemas.microsoft.com/office/drawing/2014/main" id="{12C2306E-6B9A-9342-A6A7-96D07672FD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689" y="1385251"/>
            <a:ext cx="5478156" cy="536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94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89C4-A5FB-08B4-13C6-B717E250C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76200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/>
              <a:t>Results - metrics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6E0B7-61B7-9734-E18A-A4CFE07F7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1385251"/>
            <a:ext cx="8915399" cy="1126283"/>
          </a:xfrm>
        </p:spPr>
        <p:txBody>
          <a:bodyPr/>
          <a:lstStyle/>
          <a:p>
            <a:endParaRPr lang="LID4096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678D147-B477-F786-08F1-43051416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039" y="2157258"/>
            <a:ext cx="6125304" cy="447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17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89C4-A5FB-08B4-13C6-B717E250C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76200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/>
              <a:t>Zero-shot architecture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6E0B7-61B7-9734-E18A-A4CFE07F7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1385251"/>
            <a:ext cx="8915399" cy="1126283"/>
          </a:xfrm>
        </p:spPr>
        <p:txBody>
          <a:bodyPr/>
          <a:lstStyle/>
          <a:p>
            <a:endParaRPr lang="LID4096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152DE3-D680-1387-9847-154139B43284}"/>
              </a:ext>
            </a:extLst>
          </p:cNvPr>
          <p:cNvSpPr/>
          <p:nvPr/>
        </p:nvSpPr>
        <p:spPr>
          <a:xfrm>
            <a:off x="1639173" y="2694302"/>
            <a:ext cx="2264234" cy="210410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Local data processing</a:t>
            </a:r>
            <a:endParaRPr lang="LID4096" sz="2400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657EC8-8690-5593-6F6E-5CCF896A1DF1}"/>
              </a:ext>
            </a:extLst>
          </p:cNvPr>
          <p:cNvSpPr/>
          <p:nvPr/>
        </p:nvSpPr>
        <p:spPr>
          <a:xfrm>
            <a:off x="4640825" y="2704397"/>
            <a:ext cx="2264233" cy="210410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Analysis with GPT5.1</a:t>
            </a:r>
            <a:endParaRPr lang="LID4096" sz="2400" dirty="0">
              <a:solidFill>
                <a:sysClr val="windowText" lastClr="000000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B0B07AE-D9F9-D785-E4FE-79B7F31C9A0D}"/>
              </a:ext>
            </a:extLst>
          </p:cNvPr>
          <p:cNvSpPr/>
          <p:nvPr/>
        </p:nvSpPr>
        <p:spPr>
          <a:xfrm>
            <a:off x="4168878" y="3429000"/>
            <a:ext cx="206477" cy="51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8818DF-AF2F-10D3-2270-12F7B92B8A29}"/>
              </a:ext>
            </a:extLst>
          </p:cNvPr>
          <p:cNvSpPr/>
          <p:nvPr/>
        </p:nvSpPr>
        <p:spPr>
          <a:xfrm>
            <a:off x="7541341" y="2704397"/>
            <a:ext cx="2264233" cy="210410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Results local analysis and alignment </a:t>
            </a:r>
            <a:endParaRPr lang="LID4096" sz="2400" dirty="0">
              <a:solidFill>
                <a:sysClr val="windowText" lastClr="00000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45359FE-F64A-CD4F-BA7D-BD5A2A4FA8BC}"/>
              </a:ext>
            </a:extLst>
          </p:cNvPr>
          <p:cNvSpPr/>
          <p:nvPr/>
        </p:nvSpPr>
        <p:spPr>
          <a:xfrm>
            <a:off x="7170528" y="3429000"/>
            <a:ext cx="206477" cy="51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C4793AC-3D8E-1990-E0A1-2FC6C0E1D75C}"/>
              </a:ext>
            </a:extLst>
          </p:cNvPr>
          <p:cNvSpPr/>
          <p:nvPr/>
        </p:nvSpPr>
        <p:spPr>
          <a:xfrm>
            <a:off x="9957973" y="3489485"/>
            <a:ext cx="206477" cy="513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 descr="A tree on the side of a road&#10;&#10;AI-generated content may be incorrect.">
            <a:extLst>
              <a:ext uri="{FF2B5EF4-FFF2-40B4-BE49-F238E27FC236}">
                <a16:creationId xmlns:a16="http://schemas.microsoft.com/office/drawing/2014/main" id="{8E7A5AE6-D29C-CAA6-9B46-FBE8F63797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2827" y="2732172"/>
            <a:ext cx="1138084" cy="204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51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"/>
          <p:cNvSpPr txBox="1">
            <a:spLocks noGrp="1"/>
          </p:cNvSpPr>
          <p:nvPr>
            <p:ph type="title"/>
          </p:nvPr>
        </p:nvSpPr>
        <p:spPr>
          <a:xfrm>
            <a:off x="1789471" y="624110"/>
            <a:ext cx="9715141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18" name="Google Shape;218;p3"/>
          <p:cNvSpPr txBox="1">
            <a:spLocks noGrp="1"/>
          </p:cNvSpPr>
          <p:nvPr>
            <p:ph type="body" idx="1"/>
          </p:nvPr>
        </p:nvSpPr>
        <p:spPr>
          <a:xfrm>
            <a:off x="1789471" y="1740310"/>
            <a:ext cx="9989574" cy="449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Zhang, Y., Li, T., Wang, H., &amp; Liu, X. (2025). </a:t>
            </a:r>
            <a:r>
              <a:rPr lang="en-US" b="1"/>
              <a:t>Towards Training-Free Anomaly Detection with Vision and Language Foundation Models</a:t>
            </a:r>
            <a:r>
              <a:rPr lang="en-US"/>
              <a:t>. In Proceedings of the IEEE/CVF Conference on Computer Vision and Pattern Recognition (CVPR 2025).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Zhou, Q., Pang, G., Tian, Y., He, S., &amp; Chen, J. (2023). AnomalyCLIP: Object-Agnostic Prompt Learning for Zero-Shot Anomaly Detection. arXiv preprint arXiv:2310.18961.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Gu, Z., Zhu, B., Zhu, G., Chen, Y., Li, H., Tang, M., &amp; Wang, J. (2024, October). FiLo: Zero-Shot Anomaly Detection by Fine-Grained Description and High-Quality Localization. In Proceedings of the 32nd ACM International Conference on Multimedia (pp. 2041–2049).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Ronecker, M. P., Foutter, M., Elhafsi, A., Gammelli, D., Barakaiev, I., Pavone, M., &amp; Watzenig, D. (2025). Vision Foundation Model Embedding-Based Semantic Anomaly Detection. arXiv preprint arXiv:2505.07998.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89C4-A5FB-08B4-13C6-B717E250C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619" y="76200"/>
            <a:ext cx="9547994" cy="1126283"/>
          </a:xfrm>
        </p:spPr>
        <p:txBody>
          <a:bodyPr>
            <a:noAutofit/>
          </a:bodyPr>
          <a:lstStyle/>
          <a:p>
            <a:r>
              <a:rPr lang="en-US" sz="4000" dirty="0"/>
              <a:t>Results - Road:</a:t>
            </a:r>
            <a:br>
              <a:rPr lang="en-US" sz="4000" dirty="0"/>
            </a:br>
            <a:r>
              <a:rPr lang="en-US" sz="4000" dirty="0"/>
              <a:t>Complex situation crash prediction  </a:t>
            </a:r>
            <a:endParaRPr lang="LID4096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6E0B7-61B7-9734-E18A-A4CFE07F7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1385251"/>
            <a:ext cx="8915399" cy="1126283"/>
          </a:xfrm>
        </p:spPr>
        <p:txBody>
          <a:bodyPr/>
          <a:lstStyle/>
          <a:p>
            <a:endParaRPr lang="LID4096"/>
          </a:p>
        </p:txBody>
      </p:sp>
      <p:pic>
        <p:nvPicPr>
          <p:cNvPr id="7" name="Picture 6" descr="A yellow taxi on a street at night&#10;&#10;AI-generated content may be incorrect.">
            <a:extLst>
              <a:ext uri="{FF2B5EF4-FFF2-40B4-BE49-F238E27FC236}">
                <a16:creationId xmlns:a16="http://schemas.microsoft.com/office/drawing/2014/main" id="{1C1812E3-39CA-67EE-ECE9-C9BD2B57505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4606" y="1166966"/>
            <a:ext cx="10117394" cy="569103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0DF1D55-7DB6-5C56-01EA-9EAF1326F237}"/>
              </a:ext>
            </a:extLst>
          </p:cNvPr>
          <p:cNvSpPr/>
          <p:nvPr/>
        </p:nvSpPr>
        <p:spPr>
          <a:xfrm>
            <a:off x="6096000" y="3602300"/>
            <a:ext cx="1042219" cy="105819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96114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 driving on a road&#10;&#10;AI-generated content may be incorrect.">
            <a:extLst>
              <a:ext uri="{FF2B5EF4-FFF2-40B4-BE49-F238E27FC236}">
                <a16:creationId xmlns:a16="http://schemas.microsoft.com/office/drawing/2014/main" id="{596DACD3-62AE-BD8A-DE9E-4018FDA915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375" y="1089420"/>
            <a:ext cx="6725265" cy="3782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8889C4-A5FB-08B4-13C6-B717E250C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302" y="-325622"/>
            <a:ext cx="12333768" cy="1126283"/>
          </a:xfrm>
        </p:spPr>
        <p:txBody>
          <a:bodyPr>
            <a:normAutofit fontScale="90000"/>
          </a:bodyPr>
          <a:lstStyle/>
          <a:p>
            <a:r>
              <a:rPr lang="en-US" dirty="0"/>
              <a:t>Road: different situations understanding</a:t>
            </a:r>
            <a:endParaRPr lang="LID4096" dirty="0"/>
          </a:p>
        </p:txBody>
      </p:sp>
      <p:pic>
        <p:nvPicPr>
          <p:cNvPr id="5" name="Picture 4" descr="A car driving down a road with cows on the road&#10;&#10;AI-generated content may be incorrect.">
            <a:extLst>
              <a:ext uri="{FF2B5EF4-FFF2-40B4-BE49-F238E27FC236}">
                <a16:creationId xmlns:a16="http://schemas.microsoft.com/office/drawing/2014/main" id="{F5DE0294-8108-B20A-BCE2-56CF46ED9E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3659265"/>
            <a:ext cx="6096000" cy="3122535"/>
          </a:xfrm>
          <a:prstGeom prst="rect">
            <a:avLst/>
          </a:prstGeom>
        </p:spPr>
      </p:pic>
      <p:pic>
        <p:nvPicPr>
          <p:cNvPr id="7" name="Picture 6" descr="A snow covered road with cars driving&#10;&#10;AI-generated content may be incorrect.">
            <a:extLst>
              <a:ext uri="{FF2B5EF4-FFF2-40B4-BE49-F238E27FC236}">
                <a16:creationId xmlns:a16="http://schemas.microsoft.com/office/drawing/2014/main" id="{99608293-6C31-DF02-8474-7613BEE64A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659265"/>
            <a:ext cx="6096000" cy="31225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9FC31F-CE61-4AD6-47E9-027249D7C19E}"/>
              </a:ext>
            </a:extLst>
          </p:cNvPr>
          <p:cNvSpPr txBox="1"/>
          <p:nvPr/>
        </p:nvSpPr>
        <p:spPr>
          <a:xfrm>
            <a:off x="10175358" y="3150306"/>
            <a:ext cx="1573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Cows</a:t>
            </a:r>
            <a:endParaRPr lang="LID4096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447F5B-174E-D2C5-73D1-6554A52DFA1B}"/>
              </a:ext>
            </a:extLst>
          </p:cNvPr>
          <p:cNvSpPr txBox="1"/>
          <p:nvPr/>
        </p:nvSpPr>
        <p:spPr>
          <a:xfrm>
            <a:off x="643631" y="3150306"/>
            <a:ext cx="1573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Visibility</a:t>
            </a:r>
            <a:endParaRPr lang="LID4096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00137-00B5-1A38-7684-27998A35C683}"/>
              </a:ext>
            </a:extLst>
          </p:cNvPr>
          <p:cNvSpPr txBox="1"/>
          <p:nvPr/>
        </p:nvSpPr>
        <p:spPr>
          <a:xfrm>
            <a:off x="5218197" y="714208"/>
            <a:ext cx="1573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Icy road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4034748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89C4-A5FB-08B4-13C6-B717E250C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76200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/>
              <a:t>Road: Normal is normal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6E0B7-61B7-9734-E18A-A4CFE07F7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1385251"/>
            <a:ext cx="8915399" cy="1126283"/>
          </a:xfrm>
        </p:spPr>
        <p:txBody>
          <a:bodyPr/>
          <a:lstStyle/>
          <a:p>
            <a:endParaRPr lang="LID4096"/>
          </a:p>
        </p:txBody>
      </p:sp>
      <p:pic>
        <p:nvPicPr>
          <p:cNvPr id="5" name="Picture 4" descr="A car driving on a highway&#10;&#10;AI-generated content may be incorrect.">
            <a:extLst>
              <a:ext uri="{FF2B5EF4-FFF2-40B4-BE49-F238E27FC236}">
                <a16:creationId xmlns:a16="http://schemas.microsoft.com/office/drawing/2014/main" id="{F6857A3F-B6D3-6856-C1D0-13B1CC1B457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303" y="1526458"/>
            <a:ext cx="9478297" cy="53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93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3C99-0BC6-0D33-6EAC-3DCA0E530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3371" y="0"/>
            <a:ext cx="8915399" cy="1126284"/>
          </a:xfrm>
        </p:spPr>
        <p:txBody>
          <a:bodyPr/>
          <a:lstStyle/>
          <a:p>
            <a:r>
              <a:rPr lang="en-US" dirty="0"/>
              <a:t>What is anomaly? </a:t>
            </a:r>
            <a:endParaRPr lang="LID4096" dirty="0"/>
          </a:p>
        </p:txBody>
      </p:sp>
      <p:pic>
        <p:nvPicPr>
          <p:cNvPr id="5" name="Picture 4" descr="A road with orange squares&#10;&#10;AI-generated content may be incorrect.">
            <a:extLst>
              <a:ext uri="{FF2B5EF4-FFF2-40B4-BE49-F238E27FC236}">
                <a16:creationId xmlns:a16="http://schemas.microsoft.com/office/drawing/2014/main" id="{FC45B99F-99AA-6189-D6EF-7AE777DBDB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066" y="1040662"/>
            <a:ext cx="10341934" cy="581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05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770CD-AA7F-A61B-8FB2-AB7B57EEB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1068F-5638-E0F1-BF8D-7F57CEDE1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446" y="228601"/>
            <a:ext cx="8915399" cy="1126284"/>
          </a:xfrm>
        </p:spPr>
        <p:txBody>
          <a:bodyPr>
            <a:noAutofit/>
          </a:bodyPr>
          <a:lstStyle/>
          <a:p>
            <a:r>
              <a:rPr lang="en-US" sz="4800" dirty="0"/>
              <a:t>Zero shot is compatible with sidewalk scenes</a:t>
            </a:r>
            <a:endParaRPr lang="LID4096" sz="4800" dirty="0"/>
          </a:p>
        </p:txBody>
      </p:sp>
      <p:pic>
        <p:nvPicPr>
          <p:cNvPr id="4" name="Picture 3" descr="A puddle of water on a brick surface&#10;&#10;AI-generated content may be incorrect.">
            <a:extLst>
              <a:ext uri="{FF2B5EF4-FFF2-40B4-BE49-F238E27FC236}">
                <a16:creationId xmlns:a16="http://schemas.microsoft.com/office/drawing/2014/main" id="{90485CE2-B76D-B8F0-010F-12EC527B6E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2228" y="1240819"/>
            <a:ext cx="3049772" cy="5489590"/>
          </a:xfrm>
          <a:prstGeom prst="rect">
            <a:avLst/>
          </a:prstGeom>
        </p:spPr>
      </p:pic>
      <p:pic>
        <p:nvPicPr>
          <p:cNvPr id="6" name="Picture 5" descr="A brick sidewalk with a box and a sign&#10;&#10;AI-generated content may be incorrect.">
            <a:extLst>
              <a:ext uri="{FF2B5EF4-FFF2-40B4-BE49-F238E27FC236}">
                <a16:creationId xmlns:a16="http://schemas.microsoft.com/office/drawing/2014/main" id="{93DF285A-1E68-D987-1C9C-206E4033651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2214" y="1240819"/>
            <a:ext cx="3120656" cy="5617181"/>
          </a:xfrm>
          <a:prstGeom prst="rect">
            <a:avLst/>
          </a:prstGeom>
        </p:spPr>
      </p:pic>
      <p:pic>
        <p:nvPicPr>
          <p:cNvPr id="8" name="Picture 7" descr="A yellow tarp on a sidewalk&#10;&#10;AI-generated content may be incorrect.">
            <a:extLst>
              <a:ext uri="{FF2B5EF4-FFF2-40B4-BE49-F238E27FC236}">
                <a16:creationId xmlns:a16="http://schemas.microsoft.com/office/drawing/2014/main" id="{546C993E-2BF9-7A3C-96B4-8D546C184A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227" y="1240818"/>
            <a:ext cx="4215629" cy="561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29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7082D-4236-4B55-388F-EB7967254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6062A-27B6-58FE-8C95-6ADF7D58B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3399" y="303029"/>
            <a:ext cx="8915399" cy="1126284"/>
          </a:xfrm>
        </p:spPr>
        <p:txBody>
          <a:bodyPr/>
          <a:lstStyle/>
          <a:p>
            <a:endParaRPr lang="LID4096" dirty="0"/>
          </a:p>
        </p:txBody>
      </p:sp>
      <p:pic>
        <p:nvPicPr>
          <p:cNvPr id="4" name="Picture 3" descr="A person on a crosswalk&#10;&#10;AI-generated content may be incorrect.">
            <a:extLst>
              <a:ext uri="{FF2B5EF4-FFF2-40B4-BE49-F238E27FC236}">
                <a16:creationId xmlns:a16="http://schemas.microsoft.com/office/drawing/2014/main" id="{43DB9098-FFD6-2F0A-3959-411FA6BE2C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223" y="0"/>
            <a:ext cx="5147786" cy="6858000"/>
          </a:xfrm>
          <a:prstGeom prst="rect">
            <a:avLst/>
          </a:prstGeom>
        </p:spPr>
      </p:pic>
      <p:pic>
        <p:nvPicPr>
          <p:cNvPr id="6" name="Picture 5" descr="People standing on a crosswalk at night&#10;&#10;AI-generated content may be incorrect.">
            <a:extLst>
              <a:ext uri="{FF2B5EF4-FFF2-40B4-BE49-F238E27FC236}">
                <a16:creationId xmlns:a16="http://schemas.microsoft.com/office/drawing/2014/main" id="{DDA7D48B-02C6-BD61-78FE-71700607EE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252" y="0"/>
            <a:ext cx="5147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55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0B211-0B51-2029-BE32-907CC8F5E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55A87-E074-C388-40EB-59CD567F8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3399" y="303029"/>
            <a:ext cx="8915399" cy="1126284"/>
          </a:xfrm>
        </p:spPr>
        <p:txBody>
          <a:bodyPr/>
          <a:lstStyle/>
          <a:p>
            <a:endParaRPr lang="LID4096"/>
          </a:p>
        </p:txBody>
      </p:sp>
      <p:pic>
        <p:nvPicPr>
          <p:cNvPr id="4" name="Picture 3" descr="A yellow door and a fire hydrant&#10;&#10;AI-generated content may be incorrect.">
            <a:extLst>
              <a:ext uri="{FF2B5EF4-FFF2-40B4-BE49-F238E27FC236}">
                <a16:creationId xmlns:a16="http://schemas.microsoft.com/office/drawing/2014/main" id="{7ACDF6DB-5F80-D5B1-8D57-5E33B5DF95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2575" y="189358"/>
            <a:ext cx="5004737" cy="666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09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BA318-AB5D-4CDE-FE7B-16CC5C8A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C298E-311C-3B23-4904-549A87CA9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3399" y="303029"/>
            <a:ext cx="8915399" cy="1126284"/>
          </a:xfrm>
        </p:spPr>
        <p:txBody>
          <a:bodyPr/>
          <a:lstStyle/>
          <a:p>
            <a:endParaRPr lang="LID4096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8021DD8-0EF0-E4A5-9DD4-D509863AD1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147" y="151514"/>
            <a:ext cx="6001259" cy="6554971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4537AC8-6D57-3BBF-B44D-10F54F19CA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794521"/>
              </p:ext>
            </p:extLst>
          </p:nvPr>
        </p:nvGraphicFramePr>
        <p:xfrm>
          <a:off x="3937807" y="3944680"/>
          <a:ext cx="2479912" cy="158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807649" imgH="517956" progId="Package">
                  <p:embed/>
                </p:oleObj>
              </mc:Choice>
              <mc:Fallback>
                <p:oleObj name="Packager Shell Object" showAsIcon="1" r:id="rId3" imgW="807649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7807" y="3944680"/>
                        <a:ext cx="2479912" cy="1588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A5CA77B-1F36-9AA4-6A84-CFC0EA08D5B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2592" y="1105786"/>
            <a:ext cx="5769407" cy="575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04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361E3-CA6B-A691-7744-B8690C3E6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34CF-3D35-EBD3-8F35-A78185BEB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497" y="-101009"/>
            <a:ext cx="10685905" cy="1126284"/>
          </a:xfrm>
        </p:spPr>
        <p:txBody>
          <a:bodyPr>
            <a:noAutofit/>
          </a:bodyPr>
          <a:lstStyle/>
          <a:p>
            <a:r>
              <a:rPr lang="en-US" sz="4400" dirty="0"/>
              <a:t>Optional future work and overview</a:t>
            </a:r>
            <a:endParaRPr lang="LID4096" sz="44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4C7CDB-04CE-AD97-6FB1-DC5CE803F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35" y="1025275"/>
            <a:ext cx="7116168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17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65A98-F542-E006-C206-B92039911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DB775-1128-346A-29B0-34B6D3946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3399" y="303029"/>
            <a:ext cx="8915399" cy="1126284"/>
          </a:xfrm>
        </p:spPr>
        <p:txBody>
          <a:bodyPr/>
          <a:lstStyle/>
          <a:p>
            <a:r>
              <a:rPr lang="en-US" dirty="0"/>
              <a:t>Publishing</a:t>
            </a:r>
            <a:endParaRPr lang="LID4096" dirty="0"/>
          </a:p>
        </p:txBody>
      </p:sp>
      <p:pic>
        <p:nvPicPr>
          <p:cNvPr id="4" name="Picture 3" descr="A screenshot of a white paper&#10;&#10;AI-generated content may be incorrect.">
            <a:extLst>
              <a:ext uri="{FF2B5EF4-FFF2-40B4-BE49-F238E27FC236}">
                <a16:creationId xmlns:a16="http://schemas.microsoft.com/office/drawing/2014/main" id="{DF7BAB15-1E71-4C40-4BF0-819BF667B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80" y="2071498"/>
            <a:ext cx="5477639" cy="2715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E13476-0B5F-A4D0-39D9-3208538E5712}"/>
              </a:ext>
            </a:extLst>
          </p:cNvPr>
          <p:cNvSpPr txBox="1"/>
          <p:nvPr/>
        </p:nvSpPr>
        <p:spPr>
          <a:xfrm>
            <a:off x="3072808" y="5428687"/>
            <a:ext cx="847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we compare scores where our judgment fails?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4123514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"/>
          <p:cNvSpPr txBox="1">
            <a:spLocks noGrp="1"/>
          </p:cNvSpPr>
          <p:nvPr>
            <p:ph type="body" idx="1"/>
          </p:nvPr>
        </p:nvSpPr>
        <p:spPr>
          <a:xfrm>
            <a:off x="1740309" y="1774723"/>
            <a:ext cx="10451691" cy="508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rPr lang="en-US" b="1"/>
              <a:t>Aims</a:t>
            </a:r>
            <a:endParaRPr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Propose a </a:t>
            </a:r>
            <a:r>
              <a:rPr lang="en-US" sz="1600" b="1"/>
              <a:t>training-free</a:t>
            </a:r>
            <a:r>
              <a:rPr lang="en-US" sz="1600"/>
              <a:t> framework for anomaly detection </a:t>
            </a:r>
            <a:r>
              <a:rPr lang="en-US" sz="1600" b="1"/>
              <a:t>using large vision–language foundation models </a:t>
            </a:r>
            <a:r>
              <a:rPr lang="en-US" sz="1600"/>
              <a:t>(VLMs).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 b="1"/>
              <a:t>Eliminate the need for dataset-specific fine-tuning </a:t>
            </a:r>
            <a:r>
              <a:rPr lang="en-US" sz="1600"/>
              <a:t>while maintaining high detection accuracy.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Leverage the semantic understanding of VLMs (e.g., CLIP, ALIGN) to </a:t>
            </a:r>
            <a:r>
              <a:rPr lang="en-US" sz="1600" b="1"/>
              <a:t>detect anomalies from open-world categories</a:t>
            </a:r>
            <a:r>
              <a:rPr lang="en-US" sz="1600"/>
              <a:t>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12500"/>
              <a:buNone/>
            </a:pPr>
            <a:r>
              <a:rPr lang="en-US" b="1"/>
              <a:t>Methods</a:t>
            </a:r>
            <a:endParaRPr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Uses </a:t>
            </a:r>
            <a:r>
              <a:rPr lang="en-US" sz="1600" b="1"/>
              <a:t>frozen VLMs </a:t>
            </a:r>
            <a:r>
              <a:rPr lang="en-US" sz="1600"/>
              <a:t>to extract </a:t>
            </a:r>
            <a:r>
              <a:rPr lang="en-US" sz="1600" b="1"/>
              <a:t>multi-modal features </a:t>
            </a:r>
            <a:r>
              <a:rPr lang="en-US" sz="1600"/>
              <a:t>from both </a:t>
            </a:r>
            <a:r>
              <a:rPr lang="en-US" sz="1600" b="1"/>
              <a:t>images and textual</a:t>
            </a:r>
            <a:r>
              <a:rPr lang="en-US" sz="1600"/>
              <a:t> anomaly descriptions.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Introduces semantic context alignment, </a:t>
            </a:r>
            <a:r>
              <a:rPr lang="en-US" sz="1600" b="1"/>
              <a:t>mapping normal vs. abnormal cues via text prompts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Employs </a:t>
            </a:r>
            <a:r>
              <a:rPr lang="en-US" sz="1600" b="1"/>
              <a:t>region-based</a:t>
            </a:r>
            <a:r>
              <a:rPr lang="en-US" sz="1600"/>
              <a:t> visual reasoning for localizing anomalies </a:t>
            </a:r>
            <a:r>
              <a:rPr lang="en-US" sz="1600" b="1"/>
              <a:t>without pixel-level </a:t>
            </a:r>
            <a:r>
              <a:rPr lang="en-US" sz="1600"/>
              <a:t>supervision.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Introduces a text-guided similarity scoring method </a:t>
            </a:r>
            <a:r>
              <a:rPr lang="en-US" sz="1600" b="1"/>
              <a:t>to identify anomalies directly from embeddings</a:t>
            </a:r>
            <a:r>
              <a:rPr lang="en-US" sz="1600"/>
              <a:t>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Key Achievements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Achieved state-of-the-art </a:t>
            </a:r>
            <a:r>
              <a:rPr lang="en-US" sz="1600" b="1"/>
              <a:t>performance</a:t>
            </a:r>
            <a:r>
              <a:rPr lang="en-US" sz="1600"/>
              <a:t> among </a:t>
            </a:r>
            <a:r>
              <a:rPr lang="en-US" sz="1600" i="1"/>
              <a:t>training-free</a:t>
            </a:r>
            <a:r>
              <a:rPr lang="en-US" sz="1600"/>
              <a:t> anomaly detection methods.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Demonstrated </a:t>
            </a:r>
            <a:r>
              <a:rPr lang="en-US" sz="1600" b="1"/>
              <a:t>strong generalization </a:t>
            </a:r>
            <a:r>
              <a:rPr lang="en-US" sz="1600"/>
              <a:t>across multiple industrial and natural image datasets.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Reduced computation and data requirements - </a:t>
            </a:r>
            <a:r>
              <a:rPr lang="en-US" sz="1600" b="1"/>
              <a:t>no retraining, only prompt engineering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Showed that </a:t>
            </a:r>
            <a:r>
              <a:rPr lang="en-US" sz="1600" b="1"/>
              <a:t>language guidance enhances</a:t>
            </a:r>
            <a:r>
              <a:rPr lang="en-US" sz="1600"/>
              <a:t> anomaly localization and </a:t>
            </a:r>
            <a:r>
              <a:rPr lang="en-US" sz="1600" b="1"/>
              <a:t>explainability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Validated scalability of foundation models for open-set visual anomaly detection.</a:t>
            </a:r>
            <a:endParaRPr/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600"/>
          </a:p>
        </p:txBody>
      </p:sp>
      <p:grpSp>
        <p:nvGrpSpPr>
          <p:cNvPr id="224" name="Google Shape;224;p4"/>
          <p:cNvGrpSpPr/>
          <p:nvPr/>
        </p:nvGrpSpPr>
        <p:grpSpPr>
          <a:xfrm>
            <a:off x="3143627" y="163236"/>
            <a:ext cx="6472321" cy="1842546"/>
            <a:chOff x="3143627" y="160048"/>
            <a:chExt cx="6894676" cy="2144102"/>
          </a:xfrm>
        </p:grpSpPr>
        <p:pic>
          <p:nvPicPr>
            <p:cNvPr id="225" name="Google Shape;225;p4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43627" y="182711"/>
              <a:ext cx="6894676" cy="2121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4"/>
            <p:cNvSpPr/>
            <p:nvPr/>
          </p:nvSpPr>
          <p:spPr>
            <a:xfrm rot="1064885">
              <a:off x="4365684" y="770434"/>
              <a:ext cx="41488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cap="none">
                  <a:solidFill>
                    <a:srgbClr val="F5CB9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Main article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"/>
          <p:cNvSpPr txBox="1">
            <a:spLocks noGrp="1"/>
          </p:cNvSpPr>
          <p:nvPr>
            <p:ph type="body" idx="1"/>
          </p:nvPr>
        </p:nvSpPr>
        <p:spPr>
          <a:xfrm>
            <a:off x="1730477" y="2133600"/>
            <a:ext cx="10461523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Aims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Propose a training-free framework for anomaly detection using large vision–language foundation models (VLMs).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Eliminate the need for dataset-specific fine-tuning while maintaining high detection accuracy.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Leverage the semantic understanding of VLMs (e.g., CLIP, ALIGN) to detect anomalies from open-world categories.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Methods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Uses frozen VLMs to extract multi-modal features from both images and textual anomaly descriptions.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Introduces semantic context alignment, mapping normal vs. abnormal cues via text prompts.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Employs region-based visual reasoning for localizing anomalies without pixel-level supervision.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Introduces a text-guided similarity scoring method to identify anomalies directly from embeddings.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Key Achievements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Achieved state-of-the-art performance among </a:t>
            </a:r>
            <a:r>
              <a:rPr lang="en-US" i="1"/>
              <a:t>training-free</a:t>
            </a:r>
            <a:r>
              <a:rPr lang="en-US"/>
              <a:t> anomaly detection methods.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Demonstrated strong generalization across multiple industrial and natural image datasets.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Reduced computation and data requirements — no retraining, only prompt engineering.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Showed that language guidance enhances anomaly localization and explainability.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Validated scalability of foundation models for open-set visual anomaly detection.</a:t>
            </a:r>
            <a:endParaRPr/>
          </a:p>
          <a:p>
            <a:pPr marL="342900" lvl="0" indent="-254317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232" name="Google Shape;232;p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3627" y="182711"/>
            <a:ext cx="6894676" cy="212143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"/>
          <p:cNvSpPr/>
          <p:nvPr/>
        </p:nvSpPr>
        <p:spPr>
          <a:xfrm rot="1064885">
            <a:off x="4365684" y="770434"/>
            <a:ext cx="414889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cap="none">
                <a:solidFill>
                  <a:srgbClr val="F5CB9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 article</a:t>
            </a:r>
            <a:endParaRPr/>
          </a:p>
        </p:txBody>
      </p:sp>
      <p:pic>
        <p:nvPicPr>
          <p:cNvPr id="234" name="Google Shape;234;p5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132" y="1333206"/>
            <a:ext cx="6515665" cy="534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"/>
          <p:cNvSpPr txBox="1">
            <a:spLocks noGrp="1"/>
          </p:cNvSpPr>
          <p:nvPr>
            <p:ph type="body" idx="1"/>
          </p:nvPr>
        </p:nvSpPr>
        <p:spPr>
          <a:xfrm>
            <a:off x="1759974" y="2249284"/>
            <a:ext cx="10353368" cy="4608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Aims: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Enable </a:t>
            </a:r>
            <a:r>
              <a:rPr lang="en-US" b="1"/>
              <a:t>zero-shot anomaly detection </a:t>
            </a:r>
            <a:r>
              <a:rPr lang="en-US"/>
              <a:t>without requiring training on specific objects or anomaly types.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b="1"/>
              <a:t>Overcome object-specific bias </a:t>
            </a:r>
            <a:r>
              <a:rPr lang="en-US"/>
              <a:t>in CLIP-based methods by introducing an object-agnostic approach.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Methods: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Built upon </a:t>
            </a:r>
            <a:r>
              <a:rPr lang="en-US" b="1"/>
              <a:t>CLIP</a:t>
            </a:r>
            <a:r>
              <a:rPr lang="en-US"/>
              <a:t> (Contrastive Language–Image Pretraining) for joint </a:t>
            </a:r>
            <a:r>
              <a:rPr lang="en-US" b="1"/>
              <a:t>vision–language understanding</a:t>
            </a:r>
            <a:r>
              <a:rPr lang="en-US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b="1"/>
              <a:t>Introduced</a:t>
            </a:r>
            <a:r>
              <a:rPr lang="en-US"/>
              <a:t> Object-Agnostic Prompt Learning </a:t>
            </a:r>
            <a:r>
              <a:rPr lang="en-US" b="1"/>
              <a:t>OAPL</a:t>
            </a:r>
            <a:r>
              <a:rPr lang="en-US"/>
              <a:t> that </a:t>
            </a:r>
            <a:r>
              <a:rPr lang="en-US" b="1"/>
              <a:t>learns general “normal” vs “abnormal” prompts</a:t>
            </a:r>
            <a:r>
              <a:rPr lang="en-US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Used region-level feature extraction and attention-based localization to </a:t>
            </a:r>
            <a:r>
              <a:rPr lang="en-US" b="1"/>
              <a:t>identify anomaly areas</a:t>
            </a:r>
            <a:r>
              <a:rPr lang="en-US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Kept CLIP encoders frozen; </a:t>
            </a:r>
            <a:r>
              <a:rPr lang="en-US" b="1"/>
              <a:t>only optimized </a:t>
            </a:r>
            <a:r>
              <a:rPr lang="en-US"/>
              <a:t>lightweight textual </a:t>
            </a:r>
            <a:r>
              <a:rPr lang="en-US" b="1"/>
              <a:t>prompts</a:t>
            </a:r>
            <a:r>
              <a:rPr lang="en-US"/>
              <a:t>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Key Achievements: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First framework achieving </a:t>
            </a:r>
            <a:r>
              <a:rPr lang="en-US" b="1"/>
              <a:t>object-agnostic zero-shot anomaly detection </a:t>
            </a:r>
            <a:r>
              <a:rPr lang="en-US"/>
              <a:t>using CLIP.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State-of-the-art </a:t>
            </a:r>
            <a:r>
              <a:rPr lang="en-US" b="1"/>
              <a:t>results</a:t>
            </a:r>
            <a:r>
              <a:rPr lang="en-US"/>
              <a:t> on MVTec-AD and VisA benchmarks.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Strong </a:t>
            </a:r>
            <a:r>
              <a:rPr lang="en-US" b="1"/>
              <a:t>cross-dataset generalization </a:t>
            </a:r>
            <a:r>
              <a:rPr lang="en-US"/>
              <a:t>- no retraining needed.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Provided </a:t>
            </a:r>
            <a:r>
              <a:rPr lang="en-US" b="1"/>
              <a:t>explainable attention maps </a:t>
            </a:r>
            <a:r>
              <a:rPr lang="en-US"/>
              <a:t>highlighting anomalies.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Demonstrated how language-based </a:t>
            </a:r>
            <a:r>
              <a:rPr lang="en-US" b="1"/>
              <a:t>prompts improve anomaly reasoning and localization</a:t>
            </a:r>
            <a:r>
              <a:rPr lang="en-US"/>
              <a:t>.</a:t>
            </a:r>
            <a:endParaRPr/>
          </a:p>
          <a:p>
            <a:pPr marL="342900" lvl="0" indent="-245745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240" name="Google Shape;240;p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9665" y="279825"/>
            <a:ext cx="7188171" cy="1969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"/>
          <p:cNvSpPr txBox="1">
            <a:spLocks noGrp="1"/>
          </p:cNvSpPr>
          <p:nvPr>
            <p:ph type="body" idx="1"/>
          </p:nvPr>
        </p:nvSpPr>
        <p:spPr>
          <a:xfrm>
            <a:off x="1759974" y="2249284"/>
            <a:ext cx="10353368" cy="4608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Aims: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Enable zero-shot anomaly detection without requiring training on specific objects or anomaly types.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Overcome object-specific bias in CLIP-based methods by introducing an object-agnostic approach.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Methods: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Built upon CLIP (Contrastive Language–Image Pretraining) for joint vision–language understanding.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Introduced Object-Agnostic Prompt Learning (OAPL) that learns general “normal” vs “abnormal” prompts.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Used region-level feature extraction and attention-based localization to identify anomaly areas.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Kept CLIP encoders frozen; only optimized lightweight textual prompts.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Key Achievements: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First framework achieving object-agnostic zero-shot anomaly detection using CLIP.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State-of-the-art results on MVTec-AD and VisA benchmarks.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Strong cross-dataset generalization - no retraining needed.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Provided explainable attention maps highlighting anomalies.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Demonstrated how language-based prompts improve anomaly reasoning and localization.</a:t>
            </a:r>
            <a:endParaRPr/>
          </a:p>
          <a:p>
            <a:pPr marL="342900" lvl="0" indent="-245745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246" name="Google Shape;246;p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9665" y="279825"/>
            <a:ext cx="7188171" cy="196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3104" y="2468631"/>
            <a:ext cx="10844289" cy="4170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"/>
          <p:cNvSpPr txBox="1">
            <a:spLocks noGrp="1"/>
          </p:cNvSpPr>
          <p:nvPr>
            <p:ph type="body" idx="1"/>
          </p:nvPr>
        </p:nvSpPr>
        <p:spPr>
          <a:xfrm>
            <a:off x="1288027" y="1599827"/>
            <a:ext cx="10815484" cy="5145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/>
              <a:t>Aim</a:t>
            </a:r>
            <a:endParaRPr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 b="1"/>
              <a:t>Improve zero-shot anomaly</a:t>
            </a:r>
            <a:r>
              <a:rPr lang="en-US" sz="1600"/>
              <a:t> </a:t>
            </a:r>
            <a:r>
              <a:rPr lang="en-US" sz="1600" b="1"/>
              <a:t>detection</a:t>
            </a:r>
            <a:r>
              <a:rPr lang="en-US" sz="1600"/>
              <a:t> by enabling fine-grained description and accurate localization.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Leverage </a:t>
            </a:r>
            <a:r>
              <a:rPr lang="en-US" sz="1600" b="1"/>
              <a:t>multimodal reasoning </a:t>
            </a:r>
            <a:r>
              <a:rPr lang="en-US" sz="1600"/>
              <a:t>to detect </a:t>
            </a:r>
            <a:r>
              <a:rPr lang="en-US" sz="1600" b="1"/>
              <a:t>subtle and complex anomalies </a:t>
            </a:r>
            <a:r>
              <a:rPr lang="en-US" sz="1600"/>
              <a:t>without training on anomalies.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600" b="1"/>
              <a:t>Methods</a:t>
            </a:r>
            <a:endParaRPr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 b="1"/>
              <a:t>Combines visual </a:t>
            </a:r>
            <a:r>
              <a:rPr lang="en-US" sz="1600"/>
              <a:t>features from pretrained vision models with detailed </a:t>
            </a:r>
            <a:r>
              <a:rPr lang="en-US" sz="1600" b="1"/>
              <a:t>textual prompts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Introduces a fine-grained description module that </a:t>
            </a:r>
            <a:r>
              <a:rPr lang="en-US" sz="1600" b="1"/>
              <a:t>decomposes anomalies into descriptive attributes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Employs </a:t>
            </a:r>
            <a:r>
              <a:rPr lang="en-US" sz="1600" b="1"/>
              <a:t>high-quality localization </a:t>
            </a:r>
            <a:r>
              <a:rPr lang="en-US" sz="1600"/>
              <a:t>using feature-level similarity between normal and abnormal regions.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Uses a </a:t>
            </a:r>
            <a:r>
              <a:rPr lang="en-US" sz="1600" b="1"/>
              <a:t>prompt refinement process </a:t>
            </a:r>
            <a:r>
              <a:rPr lang="en-US" sz="1600"/>
              <a:t>to better align textual and visual embeddings for different scenes.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600" b="1"/>
              <a:t>Key Achievements</a:t>
            </a:r>
            <a:endParaRPr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Achieved </a:t>
            </a:r>
            <a:r>
              <a:rPr lang="en-US" sz="1600" b="1"/>
              <a:t>high localization precision and strong cross-dataset generalization in zero-shot</a:t>
            </a:r>
            <a:r>
              <a:rPr lang="en-US" sz="1600"/>
              <a:t> settings.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 b="1"/>
              <a:t>Outperformed</a:t>
            </a:r>
            <a:r>
              <a:rPr lang="en-US" sz="1600"/>
              <a:t> prior </a:t>
            </a:r>
            <a:r>
              <a:rPr lang="en-US" sz="1600" b="1"/>
              <a:t>CLIP</a:t>
            </a:r>
            <a:r>
              <a:rPr lang="en-US" sz="1600"/>
              <a:t>-based anomaly detection approaches on multiple benchmarks.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Demonstrated </a:t>
            </a:r>
            <a:r>
              <a:rPr lang="en-US" sz="1600" b="1"/>
              <a:t>robustness in identifying small, subtle, and multi-type anomalies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Provided </a:t>
            </a:r>
            <a:r>
              <a:rPr lang="en-US" sz="1600" b="1"/>
              <a:t>interpretable results </a:t>
            </a:r>
            <a:r>
              <a:rPr lang="en-US" sz="1600"/>
              <a:t>through text–image correspondence and localized </a:t>
            </a:r>
            <a:r>
              <a:rPr lang="en-US" sz="1600" b="1"/>
              <a:t>heatmaps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Showed that </a:t>
            </a:r>
            <a:r>
              <a:rPr lang="en-US" sz="1600" b="1"/>
              <a:t>fine-grained textual guidance </a:t>
            </a:r>
            <a:r>
              <a:rPr lang="en-US" sz="1600"/>
              <a:t>significantly </a:t>
            </a:r>
            <a:r>
              <a:rPr lang="en-US" sz="1600" b="1"/>
              <a:t>enhances</a:t>
            </a:r>
            <a:r>
              <a:rPr lang="en-US" sz="1600"/>
              <a:t> semantic anomaly </a:t>
            </a:r>
            <a:r>
              <a:rPr lang="en-US" sz="1600" b="1"/>
              <a:t>understanding</a:t>
            </a:r>
            <a:r>
              <a:rPr lang="en-US" sz="1600"/>
              <a:t>.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600"/>
          </a:p>
        </p:txBody>
      </p:sp>
      <p:pic>
        <p:nvPicPr>
          <p:cNvPr id="253" name="Google Shape;253;p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1057" y="0"/>
            <a:ext cx="7567718" cy="159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1553497" y="1882691"/>
            <a:ext cx="10550013" cy="486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Aim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Improve zero-shot anomaly detection by enabling fine-grained description and accurate localization.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Leverage multimodal reasoning to detect subtle and complex anomalies without training on anomalies.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Methods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Combines visual features from pretrained vision models with detailed textual prompts.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Introduces a fine-grained description module that decomposes anomalies into descriptive attributes.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Employs high-quality localization using feature-level similarity between normal and abnormal regions.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Uses a prompt refinement process to better align textual and visual embeddings for different scenes.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Key Achievements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Achieved high localization precision and strong cross-dataset generalization in zero-shot settings.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Outperformed prior CLIP-based anomaly detection approaches on multiple benchmarks.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Demonstrated robustness in identifying small, subtle, and multi-type anomalies.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Provided interpretable results through text–image correspondence and localized heatmaps.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Showed that fine-grained textual guidance significantly enhances semantic anomaly understanding.</a:t>
            </a:r>
            <a:endParaRPr/>
          </a:p>
          <a:p>
            <a:pPr marL="342900" lvl="0" indent="-245745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259" name="Google Shape;259;p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0889" y="282863"/>
            <a:ext cx="7567718" cy="159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9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3415" y="2237179"/>
            <a:ext cx="6554647" cy="431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1627</Words>
  <Application>Microsoft Office PowerPoint</Application>
  <PresentationFormat>Widescreen</PresentationFormat>
  <Paragraphs>165</Paragraphs>
  <Slides>39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Century Gothic</vt:lpstr>
      <vt:lpstr>Noto Sans Symbols</vt:lpstr>
      <vt:lpstr>Wisp</vt:lpstr>
      <vt:lpstr>Wisp</vt:lpstr>
      <vt:lpstr>Packager Shell Object</vt:lpstr>
      <vt:lpstr>PowerPoint Presentation</vt:lpstr>
      <vt:lpstr>Project aims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Datasets</vt:lpstr>
      <vt:lpstr>General large-scale urban driving (normal + risky, huge scale)</vt:lpstr>
      <vt:lpstr>General large-scale urban driving (normal + risky, huge scale)</vt:lpstr>
      <vt:lpstr>Pedestrian / behavior-oriented urban risk datasets</vt:lpstr>
      <vt:lpstr>Our strategy</vt:lpstr>
      <vt:lpstr>The future is already here, it's just not evenly distributed William Gibson</vt:lpstr>
      <vt:lpstr>PowerPoint Presentation</vt:lpstr>
      <vt:lpstr>Results - metrics</vt:lpstr>
      <vt:lpstr>Zero-shot architecture</vt:lpstr>
      <vt:lpstr>Results - Road: Complex situation crash prediction  </vt:lpstr>
      <vt:lpstr>Road: different situations understanding</vt:lpstr>
      <vt:lpstr>Road: Normal is normal</vt:lpstr>
      <vt:lpstr>What is anomaly? </vt:lpstr>
      <vt:lpstr>Zero shot is compatible with sidewalk scenes</vt:lpstr>
      <vt:lpstr>PowerPoint Presentation</vt:lpstr>
      <vt:lpstr>PowerPoint Presentation</vt:lpstr>
      <vt:lpstr>PowerPoint Presentation</vt:lpstr>
      <vt:lpstr>Optional future work and overview</vt:lpstr>
      <vt:lpstr>Publishing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Ezra Ella</dc:creator>
  <cp:lastModifiedBy>Ezra Ella</cp:lastModifiedBy>
  <cp:revision>8</cp:revision>
  <dcterms:created xsi:type="dcterms:W3CDTF">2025-11-10T17:11:12Z</dcterms:created>
  <dcterms:modified xsi:type="dcterms:W3CDTF">2025-12-02T07:16:17Z</dcterms:modified>
</cp:coreProperties>
</file>